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87" r:id="rId2"/>
    <p:sldId id="361" r:id="rId3"/>
    <p:sldId id="341" r:id="rId4"/>
    <p:sldId id="338" r:id="rId5"/>
    <p:sldId id="342" r:id="rId6"/>
    <p:sldId id="343" r:id="rId7"/>
    <p:sldId id="344" r:id="rId8"/>
    <p:sldId id="346" r:id="rId9"/>
    <p:sldId id="388" r:id="rId10"/>
    <p:sldId id="347" r:id="rId11"/>
    <p:sldId id="348" r:id="rId12"/>
    <p:sldId id="365" r:id="rId13"/>
    <p:sldId id="337" r:id="rId14"/>
    <p:sldId id="368" r:id="rId15"/>
    <p:sldId id="367" r:id="rId16"/>
    <p:sldId id="369" r:id="rId17"/>
    <p:sldId id="371" r:id="rId18"/>
    <p:sldId id="373" r:id="rId19"/>
    <p:sldId id="257" r:id="rId20"/>
    <p:sldId id="260" r:id="rId21"/>
    <p:sldId id="261" r:id="rId22"/>
    <p:sldId id="374" r:id="rId23"/>
    <p:sldId id="263" r:id="rId24"/>
    <p:sldId id="259" r:id="rId25"/>
    <p:sldId id="362" r:id="rId26"/>
    <p:sldId id="308" r:id="rId27"/>
    <p:sldId id="350" r:id="rId28"/>
    <p:sldId id="340" r:id="rId29"/>
    <p:sldId id="381" r:id="rId30"/>
    <p:sldId id="364" r:id="rId31"/>
    <p:sldId id="351" r:id="rId32"/>
    <p:sldId id="382" r:id="rId33"/>
    <p:sldId id="383" r:id="rId34"/>
    <p:sldId id="390" r:id="rId35"/>
    <p:sldId id="384" r:id="rId36"/>
    <p:sldId id="389" r:id="rId37"/>
    <p:sldId id="385" r:id="rId38"/>
    <p:sldId id="386" r:id="rId39"/>
    <p:sldId id="370" r:id="rId40"/>
    <p:sldId id="358" r:id="rId41"/>
    <p:sldId id="355" r:id="rId42"/>
    <p:sldId id="354" r:id="rId43"/>
    <p:sldId id="357" r:id="rId44"/>
    <p:sldId id="379" r:id="rId45"/>
    <p:sldId id="380" r:id="rId46"/>
    <p:sldId id="320" r:id="rId47"/>
    <p:sldId id="359" r:id="rId48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E572A2-276C-4F9E-9F59-5629D9ECF532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5C49E4-41E4-4F19-A102-8A5BC4A783F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167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646908-EB9A-4DB6-8858-E9A3A1FFE2F8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e-I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325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052068-8ED0-4977-989E-C14CB8ACA12B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he-I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4516" name="מציין מיקום של מספר שקופית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fld id="{3B4F7F60-AB95-4277-A4BB-602283F97959}" type="slidenum">
              <a:rPr lang="he-IL" sz="1200">
                <a:solidFill>
                  <a:srgbClr val="000000"/>
                </a:solidFill>
                <a:latin typeface="Calibri" pitchFamily="34" charset="0"/>
              </a:rPr>
              <a:pPr algn="l"/>
              <a:t>26</a:t>
            </a:fld>
            <a:endParaRPr lang="he-I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53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222134-DBB4-42C9-89C3-78B9E655B94D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he-I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0420" name="מציין מיקום של מספר שקופית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fld id="{BAA41AB9-1B26-44F9-9F50-4891FAE19C99}" type="slidenum">
              <a:rPr lang="he-IL" sz="1200">
                <a:latin typeface="Calibri" pitchFamily="34" charset="0"/>
              </a:rPr>
              <a:pPr algn="l"/>
              <a:t>44</a:t>
            </a:fld>
            <a:endParaRPr lang="he-I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0420" name="מציין מיקום של מספר שקופית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fld id="{BAA41AB9-1B26-44F9-9F50-4891FAE19C99}" type="slidenum">
              <a:rPr lang="he-IL" sz="1200">
                <a:latin typeface="Calibri" pitchFamily="34" charset="0"/>
              </a:rPr>
              <a:pPr algn="l"/>
              <a:t>45</a:t>
            </a:fld>
            <a:endParaRPr lang="he-I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75780" name="מציין מיקום של מספר שקופית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fld id="{FE7F010A-E498-432D-9882-14CECBB5E8D6}" type="slidenum">
              <a:rPr lang="he-IL" sz="1200">
                <a:solidFill>
                  <a:srgbClr val="000000"/>
                </a:solidFill>
                <a:latin typeface="Calibri" pitchFamily="34" charset="0"/>
              </a:rPr>
              <a:pPr algn="l"/>
              <a:t>46</a:t>
            </a:fld>
            <a:endParaRPr lang="he-I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75780" name="מציין מיקום של מספר שקופית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fld id="{FE7F010A-E498-432D-9882-14CECBB5E8D6}" type="slidenum">
              <a:rPr lang="he-IL" sz="1200">
                <a:solidFill>
                  <a:srgbClr val="000000"/>
                </a:solidFill>
                <a:latin typeface="Calibri" pitchFamily="34" charset="0"/>
              </a:rPr>
              <a:pPr algn="l"/>
              <a:t>47</a:t>
            </a:fld>
            <a:endParaRPr lang="he-I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301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DC8557-ADE8-4CBA-BDFC-C752FEB4116E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e-I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301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DC8557-ADE8-4CBA-BDFC-C752FEB4116E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e-I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506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03268E-22EB-47D5-BBBD-EFFC46C031C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60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B4A25-2A20-43ED-9C04-4157B1E69D8B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C175A-AD9A-49FC-A971-DCEFF155ECE1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C175A-AD9A-49FC-A971-DCEFF155ECE1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915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690901-1277-4476-AEDF-E7B5C08DD9FE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120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07A78B-F64A-49E5-953E-1F584E8A6A9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28C1-44D8-410D-9D0C-8269170A6CF1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B354-5EE8-41DF-B48A-F84245FD825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1DAA-0D14-4EE5-8F5D-7CB081885053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9BE9-7A5C-498D-A05F-A5D22351330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30D1-465D-4224-B06D-DCC5B6EECC22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3105-4535-46C1-92F4-10F5824BF85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A80F-3F0C-4DEE-BF31-9932D0F4AD05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C1C1-41A5-4D8D-9C0D-558D1A703A4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E633-0298-45EB-B1A1-E0D2BFF5F035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D1EE-C2AF-42AE-AA2F-B5D3C737753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A481-F6EA-4FCE-AB64-9BAEC5862AF2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D4DB-E8A0-4D8C-8F19-99880A5E640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0D18-7223-4012-90E2-44226797E88F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2115-ADC3-4FB7-83F2-04AE29BAB3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C1C8-5CE6-47B5-B540-1FC06353DEE4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373E-BDED-4F44-AA70-52FE268425A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38C1-7D00-4B0B-AAA1-7493A8EAFA99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A3B7-C7C4-4557-BCAF-B1BA45A9C3C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D3B3-CCAF-4099-8A5D-5EA413D713DD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F7FD-9B13-4DF7-9B09-7432C268278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8D54-42C0-4B27-9131-5A8F3556FC9A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248C-A487-4092-A9A2-0CCC40A96A9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F394AA-E356-48D3-A5E1-CD99DCC33037}" type="datetimeFigureOut">
              <a:rPr lang="he-IL"/>
              <a:pPr>
                <a:defRPr/>
              </a:pPr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16D28-389F-4019-9C4C-F9A06A86D0B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73422" y="908720"/>
            <a:ext cx="7772400" cy="147002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0099"/>
                </a:solidFill>
              </a:rPr>
              <a:t>תובענות ייצוגיות</a:t>
            </a:r>
            <a:br>
              <a:rPr lang="he-IL" b="1" dirty="0" smtClean="0">
                <a:solidFill>
                  <a:srgbClr val="000099"/>
                </a:solidFill>
              </a:rPr>
            </a:br>
            <a:r>
              <a:rPr lang="he-IL" b="1" dirty="0" smtClean="0">
                <a:solidFill>
                  <a:srgbClr val="000099"/>
                </a:solidFill>
              </a:rPr>
              <a:t>בתחומי הבנקאות והביטוח</a:t>
            </a:r>
            <a:endParaRPr lang="he-IL" dirty="0">
              <a:solidFill>
                <a:srgbClr val="000099"/>
              </a:solidFill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 bwMode="auto">
          <a:xfrm>
            <a:off x="1227337" y="5637574"/>
            <a:ext cx="6734882" cy="10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 smtClean="0"/>
              <a:t>www.ronlaw.co.il</a:t>
            </a:r>
            <a:endParaRPr lang="he-IL" b="1" dirty="0" smtClean="0"/>
          </a:p>
        </p:txBody>
      </p:sp>
      <p:grpSp>
        <p:nvGrpSpPr>
          <p:cNvPr id="4" name="קבוצה 3"/>
          <p:cNvGrpSpPr/>
          <p:nvPr/>
        </p:nvGrpSpPr>
        <p:grpSpPr>
          <a:xfrm>
            <a:off x="3107155" y="5107260"/>
            <a:ext cx="2880319" cy="720079"/>
            <a:chOff x="2276475" y="4941168"/>
            <a:chExt cx="4591050" cy="13620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475" y="4941168"/>
              <a:ext cx="45910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5722218"/>
              <a:ext cx="38957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כותרת 1"/>
          <p:cNvSpPr txBox="1">
            <a:spLocks/>
          </p:cNvSpPr>
          <p:nvPr/>
        </p:nvSpPr>
        <p:spPr bwMode="auto">
          <a:xfrm>
            <a:off x="611560" y="335699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sz="2400" b="1" dirty="0" smtClean="0">
                <a:solidFill>
                  <a:srgbClr val="000099"/>
                </a:solidFill>
              </a:rPr>
              <a:t>גיל רון, עו"ד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85501"/>
            <a:ext cx="6552728" cy="706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3851920" y="4429124"/>
            <a:ext cx="3312368" cy="188007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7539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5184"/>
            <a:ext cx="8820472" cy="33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50" y="5429459"/>
            <a:ext cx="646950" cy="52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68338" y="2636912"/>
            <a:ext cx="727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 smtClean="0">
                <a:solidFill>
                  <a:srgbClr val="000099"/>
                </a:solidFill>
                <a:cs typeface="+mj-cs"/>
              </a:rPr>
              <a:t>החזר על העבר   </a:t>
            </a:r>
            <a:r>
              <a:rPr lang="he-IL" sz="4000" b="1" dirty="0" smtClean="0">
                <a:solidFill>
                  <a:srgbClr val="000099"/>
                </a:solidFill>
                <a:cs typeface="+mj-cs"/>
                <a:sym typeface="Wingdings" panose="05000000000000000000" pitchFamily="2" charset="2"/>
              </a:rPr>
              <a:t>   </a:t>
            </a:r>
            <a:r>
              <a:rPr lang="he-IL" sz="4000" b="1" dirty="0" smtClean="0">
                <a:solidFill>
                  <a:srgbClr val="000099"/>
                </a:solidFill>
                <a:cs typeface="+mj-cs"/>
              </a:rPr>
              <a:t>גבייה עתידית</a:t>
            </a:r>
            <a:endParaRPr lang="he-IL" sz="4000" b="1" dirty="0"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043608" y="414908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 smtClean="0">
                <a:solidFill>
                  <a:srgbClr val="000099"/>
                </a:solidFill>
                <a:cs typeface="Times New Roman"/>
              </a:rPr>
              <a:t>הכשרת גבייה עתידית?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1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3763"/>
            <a:ext cx="6768752" cy="6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8640"/>
            <a:ext cx="2633017" cy="6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42875"/>
            <a:ext cx="57626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2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1" y="2636912"/>
            <a:ext cx="7948606" cy="208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20688"/>
            <a:ext cx="7019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7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20688"/>
            <a:ext cx="7019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82" y="1340768"/>
            <a:ext cx="2714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99506"/>
            <a:ext cx="6286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03" y="2651025"/>
            <a:ext cx="64484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98" y="3860700"/>
            <a:ext cx="7077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92" y="5589240"/>
            <a:ext cx="332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9481"/>
            <a:ext cx="9526962" cy="65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ctrTitle"/>
          </p:nvPr>
        </p:nvSpPr>
        <p:spPr>
          <a:xfrm>
            <a:off x="6202363" y="428625"/>
            <a:ext cx="2159000" cy="1296988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b="1" smtClean="0">
                <a:solidFill>
                  <a:srgbClr val="002060"/>
                </a:solidFill>
              </a:rPr>
              <a:t>צרכנות</a:t>
            </a:r>
            <a:endParaRPr lang="he-IL" smtClean="0">
              <a:solidFill>
                <a:srgbClr val="002060"/>
              </a:solidFill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 bwMode="auto">
          <a:xfrm>
            <a:off x="319088" y="4076700"/>
            <a:ext cx="2157412" cy="129698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1" anchor="ctr">
            <a:normAutofit fontScale="62500" lnSpcReduction="2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חברות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ניירות ערך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הגבלים עסקיים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 bwMode="auto">
          <a:xfrm>
            <a:off x="3198813" y="2276475"/>
            <a:ext cx="2159000" cy="129698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1" anchor="ctr">
            <a:normAutofit fontScale="92500" lnSpcReduction="1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ביטוח בנקאות</a:t>
            </a:r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5357813" y="1725613"/>
            <a:ext cx="865187" cy="57467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2476500" y="3573463"/>
            <a:ext cx="714375" cy="50323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תרת 1"/>
          <p:cNvSpPr txBox="1">
            <a:spLocks/>
          </p:cNvSpPr>
          <p:nvPr/>
        </p:nvSpPr>
        <p:spPr bwMode="auto">
          <a:xfrm>
            <a:off x="4716016" y="4005064"/>
            <a:ext cx="432055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1" anchor="ctr">
            <a:normAutofit fontScale="70000" lnSpcReduction="2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0099"/>
                </a:solidFill>
              </a:rPr>
              <a:t>מורכבות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e-IL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0099"/>
                </a:solidFill>
              </a:rPr>
              <a:t>חדשנות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e-IL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i="1" dirty="0" smtClean="0">
                <a:solidFill>
                  <a:srgbClr val="FF0000"/>
                </a:solidFill>
              </a:rPr>
              <a:t>היקף כספי</a:t>
            </a:r>
            <a:endParaRPr lang="he-IL" b="1" i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e-IL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כותרת 1"/>
          <p:cNvSpPr txBox="1">
            <a:spLocks/>
          </p:cNvSpPr>
          <p:nvPr/>
        </p:nvSpPr>
        <p:spPr bwMode="auto">
          <a:xfrm>
            <a:off x="755650" y="1341438"/>
            <a:ext cx="7772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e-IL" sz="36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פוליסת ביטוח חיים – נספח נכות תאונתית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 bwMode="auto">
          <a:xfrm>
            <a:off x="827088" y="2276475"/>
            <a:ext cx="64817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he-IL" sz="2000" b="1" dirty="0">
                <a:solidFill>
                  <a:srgbClr val="002060"/>
                </a:solidFill>
                <a:latin typeface="Calibri" pitchFamily="34" charset="0"/>
              </a:rPr>
              <a:t>סכום ביטוח מלא – </a:t>
            </a:r>
            <a:r>
              <a:rPr lang="he-IL" sz="2000" b="1" dirty="0" smtClean="0">
                <a:solidFill>
                  <a:srgbClr val="C00000"/>
                </a:solidFill>
                <a:latin typeface="Calibri" pitchFamily="34" charset="0"/>
              </a:rPr>
              <a:t>200,000 </a:t>
            </a:r>
            <a:r>
              <a:rPr lang="he-IL" sz="2000" b="1" dirty="0" smtClean="0">
                <a:solidFill>
                  <a:srgbClr val="002060"/>
                </a:solidFill>
                <a:latin typeface="Calibri" pitchFamily="34" charset="0"/>
              </a:rPr>
              <a:t>ש"ח</a:t>
            </a:r>
            <a:r>
              <a:rPr lang="he-IL" sz="3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he-IL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675" y="3244850"/>
            <a:ext cx="58943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החברה תשלם סכום ביטוח חלקי מסכום הביטוח המלא הנ"ל, </a:t>
            </a: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המתאים לשיעור המפורט להלן, </a:t>
            </a: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במקרה של נכות חלקית ותמידית של המבוטח כתוצאה מתאונה</a:t>
            </a: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אשר בעקבותיה נגרם למבוטח: </a:t>
            </a:r>
          </a:p>
          <a:p>
            <a:endParaRPr lang="he-IL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איבוד גמור ומוחלט של: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he-IL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he-IL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	הזרוע הימנית או היד הימנית		60%</a:t>
            </a: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	הזרוע השמאלית או היד השמאלית	50%	</a:t>
            </a: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	רגל אחת				40%	</a:t>
            </a: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	ראייה בעין אחת			25%</a:t>
            </a: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	...</a:t>
            </a:r>
          </a:p>
          <a:p>
            <a:r>
              <a:rPr lang="he-IL" b="1" dirty="0">
                <a:solidFill>
                  <a:srgbClr val="00206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2268538" y="4437063"/>
            <a:ext cx="539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>
                <a:solidFill>
                  <a:srgbClr val="002060"/>
                </a:solidFill>
                <a:latin typeface="Calibri" pitchFamily="34" charset="0"/>
              </a:rPr>
              <a:t>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ctrTitle"/>
          </p:nvPr>
        </p:nvSpPr>
        <p:spPr>
          <a:xfrm>
            <a:off x="6202363" y="428625"/>
            <a:ext cx="2159000" cy="1296988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b="1" smtClean="0">
                <a:solidFill>
                  <a:srgbClr val="002060"/>
                </a:solidFill>
              </a:rPr>
              <a:t>צרכנות</a:t>
            </a:r>
            <a:endParaRPr lang="he-IL" smtClean="0">
              <a:solidFill>
                <a:srgbClr val="002060"/>
              </a:solidFill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 bwMode="auto">
          <a:xfrm>
            <a:off x="319088" y="4076700"/>
            <a:ext cx="2157412" cy="129698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1" anchor="ctr">
            <a:normAutofit fontScale="62500" lnSpcReduction="2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חברות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ניירות ערך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הגבלים עסקיים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 bwMode="auto">
          <a:xfrm>
            <a:off x="3198813" y="2276475"/>
            <a:ext cx="2159000" cy="129698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1" anchor="ctr">
            <a:normAutofit fontScale="92500" lnSpcReduction="1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002060"/>
                </a:solidFill>
              </a:rPr>
              <a:t>ביטוח בנקאות</a:t>
            </a:r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5357813" y="1725613"/>
            <a:ext cx="865187" cy="57467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2476500" y="3573463"/>
            <a:ext cx="714375" cy="50323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תרת 1"/>
          <p:cNvSpPr txBox="1">
            <a:spLocks/>
          </p:cNvSpPr>
          <p:nvPr/>
        </p:nvSpPr>
        <p:spPr bwMode="auto">
          <a:xfrm>
            <a:off x="4499993" y="4114031"/>
            <a:ext cx="432055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1" anchor="ctr">
            <a:normAutofit fontScale="70000" lnSpcReduction="2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b="1" i="1" dirty="0" smtClean="0">
                <a:solidFill>
                  <a:srgbClr val="002060"/>
                </a:solidFill>
              </a:rPr>
              <a:t>מורכבות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e-IL" b="1" i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i="1" dirty="0" smtClean="0">
                <a:solidFill>
                  <a:srgbClr val="002060"/>
                </a:solidFill>
              </a:rPr>
              <a:t>חדשנות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e-IL" b="1" i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b="1" i="1" dirty="0" smtClean="0">
                <a:solidFill>
                  <a:srgbClr val="002060"/>
                </a:solidFill>
              </a:rPr>
              <a:t>היקף כספי</a:t>
            </a:r>
            <a:endParaRPr lang="he-IL" b="1" i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e-IL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5831">
            <a:off x="722313" y="2195513"/>
            <a:ext cx="8229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5831">
            <a:off x="841375" y="2298700"/>
            <a:ext cx="80375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2332038"/>
            <a:ext cx="8445822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rgbClr val="002060"/>
                </a:solidFill>
              </a:rPr>
              <a:t>בכל מקרה של נכות חלקית תמידית עקב תאונה של אברים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rgbClr val="002060"/>
                </a:solidFill>
              </a:rPr>
              <a:t>שלא </a:t>
            </a:r>
            <a:r>
              <a:rPr lang="he-IL" sz="2600" b="1" dirty="0" err="1" smtClean="0">
                <a:solidFill>
                  <a:srgbClr val="002060"/>
                </a:solidFill>
              </a:rPr>
              <a:t>צויינו</a:t>
            </a:r>
            <a:r>
              <a:rPr lang="he-IL" sz="2600" b="1" dirty="0" smtClean="0">
                <a:solidFill>
                  <a:srgbClr val="002060"/>
                </a:solidFill>
              </a:rPr>
              <a:t> בלוח הפיצויים שלעיל או במקרה של אבדן מוחלט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rgbClr val="002060"/>
                </a:solidFill>
              </a:rPr>
              <a:t>של אברים שאינו כולל את הפרדתם האנטומית מגוף המבוטח, 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rgbClr val="002060"/>
                </a:solidFill>
              </a:rPr>
              <a:t>ישולם שיעור מתאים של סכום הביטוח המלא, לפי שיעור 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rgbClr val="002060"/>
                </a:solidFill>
              </a:rPr>
              <a:t>הנכות שנקבע.</a:t>
            </a:r>
          </a:p>
          <a:p>
            <a:pPr eaLnBrk="1" hangingPunct="1">
              <a:buFont typeface="Arial" pitchFamily="34" charset="0"/>
              <a:buNone/>
            </a:pPr>
            <a:endParaRPr lang="he-IL" sz="2600" dirty="0" smtClean="0"/>
          </a:p>
          <a:p>
            <a:pPr eaLnBrk="1" hangingPunct="1">
              <a:buFont typeface="Arial" pitchFamily="34" charset="0"/>
              <a:buNone/>
            </a:pPr>
            <a:endParaRPr lang="he-IL" sz="2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2332038"/>
            <a:ext cx="8445822" cy="45259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chemeClr val="bg1">
                    <a:lumMod val="75000"/>
                  </a:schemeClr>
                </a:solidFill>
              </a:rPr>
              <a:t>בכל מקרה של נכות חלקית תמידית עקב תאונה של אברים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chemeClr val="bg1">
                    <a:lumMod val="75000"/>
                  </a:schemeClr>
                </a:solidFill>
              </a:rPr>
              <a:t>שלא </a:t>
            </a:r>
            <a:r>
              <a:rPr lang="he-IL" sz="2600" b="1" dirty="0" err="1" smtClean="0">
                <a:solidFill>
                  <a:schemeClr val="bg1">
                    <a:lumMod val="75000"/>
                  </a:schemeClr>
                </a:solidFill>
              </a:rPr>
              <a:t>צויינו</a:t>
            </a:r>
            <a:r>
              <a:rPr lang="he-IL" sz="2600" b="1" dirty="0" smtClean="0">
                <a:solidFill>
                  <a:schemeClr val="bg1">
                    <a:lumMod val="75000"/>
                  </a:schemeClr>
                </a:solidFill>
              </a:rPr>
              <a:t> בלוח הפיצויים שלעיל או במקרה של אבדן מוחלט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chemeClr val="bg1">
                    <a:lumMod val="75000"/>
                  </a:schemeClr>
                </a:solidFill>
              </a:rPr>
              <a:t>של אברים שאינו כולל את הפרדתם האנטומית מגוף המבוטח, 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rgbClr val="FF0000"/>
                </a:solidFill>
              </a:rPr>
              <a:t>ישולם שיעור מתאים של סכום הביטוח המלא, לפי שיעור 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600" b="1" dirty="0" smtClean="0">
                <a:solidFill>
                  <a:srgbClr val="FF0000"/>
                </a:solidFill>
              </a:rPr>
              <a:t>הנכות שנקבע.</a:t>
            </a:r>
          </a:p>
          <a:p>
            <a:pPr eaLnBrk="1" hangingPunct="1">
              <a:buFont typeface="Arial" pitchFamily="34" charset="0"/>
              <a:buNone/>
            </a:pPr>
            <a:endParaRPr lang="he-IL" sz="2600" dirty="0" smtClean="0"/>
          </a:p>
          <a:p>
            <a:pPr eaLnBrk="1" hangingPunct="1">
              <a:buFont typeface="Arial" pitchFamily="34" charset="0"/>
              <a:buNone/>
            </a:pPr>
            <a:endParaRPr lang="he-IL" sz="2600" dirty="0" smtClean="0"/>
          </a:p>
        </p:txBody>
      </p:sp>
    </p:spTree>
    <p:extLst>
      <p:ext uri="{BB962C8B-B14F-4D97-AF65-F5344CB8AC3E}">
        <p14:creationId xmlns:p14="http://schemas.microsoft.com/office/powerpoint/2010/main" val="1794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e-IL" dirty="0" smtClean="0"/>
          </a:p>
          <a:p>
            <a:pPr eaLnBrk="1" hangingPunct="1">
              <a:buFont typeface="Arial" pitchFamily="34" charset="0"/>
              <a:buNone/>
            </a:pPr>
            <a:r>
              <a:rPr lang="he-IL" b="1" dirty="0" smtClean="0">
                <a:solidFill>
                  <a:srgbClr val="000099"/>
                </a:solidFill>
              </a:rPr>
              <a:t>סכום הביטוח המלא – 200,000 ש"ח</a:t>
            </a:r>
          </a:p>
          <a:p>
            <a:pPr eaLnBrk="1" hangingPunct="1">
              <a:buFont typeface="Arial" pitchFamily="34" charset="0"/>
              <a:buNone/>
            </a:pPr>
            <a:endParaRPr lang="he-IL" b="1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he-IL" b="1" dirty="0" smtClean="0">
                <a:solidFill>
                  <a:srgbClr val="000099"/>
                </a:solidFill>
              </a:rPr>
              <a:t>נכות ברגל בשיעור 10%</a:t>
            </a:r>
          </a:p>
          <a:p>
            <a:pPr eaLnBrk="1" hangingPunct="1">
              <a:buFont typeface="Arial" pitchFamily="34" charset="0"/>
              <a:buNone/>
            </a:pPr>
            <a:endParaRPr lang="he-IL" b="1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he-IL" b="1" dirty="0" smtClean="0">
                <a:solidFill>
                  <a:srgbClr val="000099"/>
                </a:solidFill>
              </a:rPr>
              <a:t>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504825" y="980728"/>
            <a:ext cx="9648825" cy="37163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מציין מיקום תוכן 2"/>
          <p:cNvSpPr>
            <a:spLocks noGrp="1"/>
          </p:cNvSpPr>
          <p:nvPr>
            <p:ph idx="1"/>
          </p:nvPr>
        </p:nvSpPr>
        <p:spPr>
          <a:xfrm>
            <a:off x="-108520" y="908720"/>
            <a:ext cx="8893175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e-IL" sz="2800" b="1" dirty="0" smtClean="0">
                <a:solidFill>
                  <a:srgbClr val="000099"/>
                </a:solidFill>
              </a:rPr>
              <a:t>2005 – הגשת תביעה ראשונה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>
                <a:solidFill>
                  <a:srgbClr val="000099"/>
                </a:solidFill>
              </a:rPr>
              <a:t>2006 – המפקח על הביטוח מקבל החלטה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>
                <a:solidFill>
                  <a:srgbClr val="000099"/>
                </a:solidFill>
              </a:rPr>
              <a:t>2006 – חוק תובענות ייצוגית, שתי תביעות נוספות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>
                <a:solidFill>
                  <a:srgbClr val="000099"/>
                </a:solidFill>
              </a:rPr>
              <a:t>2007 – העברה לבית-משפט המחוזי מרכז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>
                <a:solidFill>
                  <a:srgbClr val="000099"/>
                </a:solidFill>
              </a:rPr>
              <a:t>2009 – אישור התביעות, בקשת רשות ערעור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>
                <a:solidFill>
                  <a:srgbClr val="000099"/>
                </a:solidFill>
              </a:rPr>
              <a:t>2011 – דיון בבית-המשפט העליון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>
                <a:solidFill>
                  <a:srgbClr val="000099"/>
                </a:solidFill>
              </a:rPr>
              <a:t>2012 – פסק-דין בערעור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>
                <a:solidFill>
                  <a:srgbClr val="000099"/>
                </a:solidFill>
              </a:rPr>
              <a:t>2014 – פסק דין בתביעה הייצוגית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>
                <a:solidFill>
                  <a:srgbClr val="000099"/>
                </a:solidFill>
              </a:rPr>
              <a:t>2016 – דיון בערעור </a:t>
            </a:r>
          </a:p>
          <a:p>
            <a:pPr eaLnBrk="1" hangingPunct="1">
              <a:buFont typeface="Arial" pitchFamily="34" charset="0"/>
              <a:buNone/>
            </a:pPr>
            <a:r>
              <a:rPr lang="he-IL" dirty="0" smtClean="0">
                <a:solidFill>
                  <a:srgbClr val="000099"/>
                </a:solidFill>
              </a:rPr>
              <a:t>	</a:t>
            </a:r>
          </a:p>
          <a:p>
            <a:pPr eaLnBrk="1" hangingPunct="1">
              <a:buFont typeface="Arial" pitchFamily="34" charset="0"/>
              <a:buNone/>
            </a:pPr>
            <a:endParaRPr lang="he-IL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מציין מיקום תוכן 2"/>
          <p:cNvSpPr>
            <a:spLocks noGrp="1"/>
          </p:cNvSpPr>
          <p:nvPr>
            <p:ph idx="4294967295"/>
          </p:nvPr>
        </p:nvSpPr>
        <p:spPr>
          <a:xfrm>
            <a:off x="467544" y="908720"/>
            <a:ext cx="8229600" cy="7493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he-IL" b="1" dirty="0" smtClean="0">
                <a:solidFill>
                  <a:srgbClr val="000099"/>
                </a:solidFill>
              </a:rPr>
              <a:t>רע"א 2128/09 עמוסי נגד הפניקס</a:t>
            </a:r>
          </a:p>
          <a:p>
            <a:pPr algn="ctr" eaLnBrk="1" hangingPunct="1">
              <a:buFont typeface="Arial" pitchFamily="34" charset="0"/>
              <a:buNone/>
            </a:pPr>
            <a:endParaRPr lang="he-IL" b="1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	</a:t>
            </a:r>
          </a:p>
          <a:p>
            <a:pPr eaLnBrk="1" hangingPunct="1">
              <a:buFont typeface="Arial" pitchFamily="34" charset="0"/>
              <a:buNone/>
            </a:pPr>
            <a:r>
              <a:rPr lang="he-IL" sz="2800" b="1" dirty="0" smtClean="0"/>
              <a:t>	</a:t>
            </a:r>
            <a:r>
              <a:rPr lang="he-IL" sz="2800" b="1" dirty="0" smtClean="0">
                <a:solidFill>
                  <a:srgbClr val="000099"/>
                </a:solidFill>
              </a:rPr>
              <a:t>נוסח הפוליסה ברור למדי, והוא מחייב את המבקשות בתשלום "שיעור מתאים של סכום הביטוח המלא". מהו אותו "שיעור מתאים"? ממשיכה הפוליסה וקובעת במפורש שהוא "שיעור הנכות שייקבע על-ידי רופא החברה". </a:t>
            </a:r>
            <a:endParaRPr lang="he-IL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04856" cy="854968"/>
          </a:xfrm>
        </p:spPr>
        <p:txBody>
          <a:bodyPr/>
          <a:lstStyle/>
          <a:p>
            <a:r>
              <a:rPr lang="he-IL" b="1" u="sng" dirty="0" smtClean="0">
                <a:solidFill>
                  <a:srgbClr val="000099"/>
                </a:solidFill>
              </a:rPr>
              <a:t>המשותף </a:t>
            </a:r>
            <a:r>
              <a:rPr lang="he-IL" b="1" u="sng" dirty="0" err="1" smtClean="0">
                <a:solidFill>
                  <a:srgbClr val="000099"/>
                </a:solidFill>
              </a:rPr>
              <a:t>לענין</a:t>
            </a:r>
            <a:r>
              <a:rPr lang="he-IL" b="1" u="sng" dirty="0" smtClean="0">
                <a:solidFill>
                  <a:srgbClr val="000099"/>
                </a:solidFill>
              </a:rPr>
              <a:t> יצחקי וענין אביעד</a:t>
            </a:r>
            <a:endParaRPr lang="he-IL" b="1" u="sng" dirty="0">
              <a:solidFill>
                <a:srgbClr val="000099"/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 bwMode="auto">
          <a:xfrm>
            <a:off x="1835696" y="4509120"/>
            <a:ext cx="770485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rgbClr val="000099"/>
                </a:solidFill>
              </a:rPr>
              <a:t>סכומים מאד גבוהים</a:t>
            </a:r>
            <a:endParaRPr lang="he-IL" b="1" dirty="0">
              <a:solidFill>
                <a:srgbClr val="000099"/>
              </a:solidFill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 bwMode="auto">
          <a:xfrm>
            <a:off x="1835696" y="2696990"/>
            <a:ext cx="770485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rgbClr val="000099"/>
                </a:solidFill>
              </a:rPr>
              <a:t>פרקטיקה רבת שנים</a:t>
            </a:r>
            <a:endParaRPr lang="he-IL" b="1" dirty="0">
              <a:solidFill>
                <a:srgbClr val="000099"/>
              </a:solidFill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 bwMode="auto">
          <a:xfrm>
            <a:off x="2798043" y="3554587"/>
            <a:ext cx="770485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rgbClr val="000099"/>
                </a:solidFill>
              </a:rPr>
              <a:t>מורכבות?</a:t>
            </a:r>
            <a:endParaRPr lang="he-IL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04856" cy="854968"/>
          </a:xfrm>
        </p:spPr>
        <p:txBody>
          <a:bodyPr/>
          <a:lstStyle/>
          <a:p>
            <a:r>
              <a:rPr lang="he-IL" b="1" u="sng" dirty="0" smtClean="0">
                <a:solidFill>
                  <a:srgbClr val="000099"/>
                </a:solidFill>
              </a:rPr>
              <a:t>התיישנות מקוצרת</a:t>
            </a:r>
            <a:endParaRPr lang="he-IL" b="1" u="sng" dirty="0">
              <a:solidFill>
                <a:srgbClr val="000099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80211" y="227687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000099"/>
                </a:solidFill>
              </a:rPr>
              <a:t>31.   תקופת ההתיישנות של תביעה לתגמולי ביטוח היא </a:t>
            </a:r>
            <a:r>
              <a:rPr lang="he-IL" sz="2800" b="1" u="sng" dirty="0">
                <a:solidFill>
                  <a:srgbClr val="000099"/>
                </a:solidFill>
              </a:rPr>
              <a:t>שלוש שנים</a:t>
            </a:r>
            <a:r>
              <a:rPr lang="he-IL" sz="2800" b="1" dirty="0">
                <a:solidFill>
                  <a:srgbClr val="000099"/>
                </a:solidFill>
              </a:rPr>
              <a:t> לאחר שקרה מקרה הביטוח; </a:t>
            </a:r>
            <a:r>
              <a:rPr lang="he-IL" sz="2800" b="1" dirty="0" err="1">
                <a:solidFill>
                  <a:srgbClr val="000099"/>
                </a:solidFill>
              </a:rPr>
              <a:t>היתה</a:t>
            </a:r>
            <a:r>
              <a:rPr lang="he-IL" sz="2800" b="1" dirty="0">
                <a:solidFill>
                  <a:srgbClr val="000099"/>
                </a:solidFill>
              </a:rPr>
              <a:t> עילת התביעה נכות שנגרמה למבוטח ממחלה או מתאונה, תימנה תקופת ההתיישנות מיום שקמה למבוטח זכות לתבוע תגמולי ביטוח לפי תנאי חוזה הביטוח.</a:t>
            </a:r>
          </a:p>
        </p:txBody>
      </p:sp>
    </p:spTree>
    <p:extLst>
      <p:ext uri="{BB962C8B-B14F-4D97-AF65-F5344CB8AC3E}">
        <p14:creationId xmlns:p14="http://schemas.microsoft.com/office/powerpoint/2010/main" val="19401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656184"/>
          </a:xfrm>
        </p:spPr>
        <p:txBody>
          <a:bodyPr/>
          <a:lstStyle/>
          <a:p>
            <a:r>
              <a:rPr lang="he-IL" sz="2800" b="1" dirty="0" smtClean="0">
                <a:solidFill>
                  <a:srgbClr val="000099"/>
                </a:solidFill>
              </a:rPr>
              <a:t>חוק הבנקאות (שירות ללקוח), תשמ"א-1981</a:t>
            </a:r>
            <a:br>
              <a:rPr lang="he-IL" sz="2800" b="1" dirty="0" smtClean="0">
                <a:solidFill>
                  <a:srgbClr val="000099"/>
                </a:solidFill>
              </a:rPr>
            </a:br>
            <a:r>
              <a:rPr lang="he-IL" sz="2800" b="1" dirty="0" smtClean="0">
                <a:solidFill>
                  <a:srgbClr val="000099"/>
                </a:solidFill>
              </a:rPr>
              <a:t>כללי הבנקאות (שירות ללקוח), (עמלות), תשס"ח-2008</a:t>
            </a:r>
            <a:br>
              <a:rPr lang="he-IL" sz="2800" b="1" dirty="0" smtClean="0">
                <a:solidFill>
                  <a:srgbClr val="000099"/>
                </a:solidFill>
              </a:rPr>
            </a:br>
            <a:r>
              <a:rPr lang="he-IL" sz="2800" b="1" dirty="0" smtClean="0">
                <a:solidFill>
                  <a:srgbClr val="000099"/>
                </a:solidFill>
              </a:rPr>
              <a:t/>
            </a:r>
            <a:br>
              <a:rPr lang="he-IL" sz="2800" b="1" dirty="0" smtClean="0">
                <a:solidFill>
                  <a:srgbClr val="000099"/>
                </a:solidFill>
              </a:rPr>
            </a:br>
            <a:r>
              <a:rPr lang="he-IL" sz="2800" b="1" dirty="0" smtClean="0">
                <a:solidFill>
                  <a:srgbClr val="000099"/>
                </a:solidFill>
              </a:rPr>
              <a:t>חוק החוזים (חלק כללי), תשל"ג-1973</a:t>
            </a:r>
            <a:br>
              <a:rPr lang="he-IL" sz="2800" b="1" dirty="0" smtClean="0">
                <a:solidFill>
                  <a:srgbClr val="000099"/>
                </a:solidFill>
              </a:rPr>
            </a:br>
            <a:r>
              <a:rPr lang="he-IL" sz="2800" b="1" dirty="0" smtClean="0">
                <a:solidFill>
                  <a:srgbClr val="000099"/>
                </a:solidFill>
              </a:rPr>
              <a:t>חוק החוזים (תרופות בשם הפרת חוזה), תשל"א-1970</a:t>
            </a:r>
            <a:endParaRPr lang="he-IL" sz="2800" b="1" dirty="0">
              <a:solidFill>
                <a:srgbClr val="000099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131840" y="764704"/>
            <a:ext cx="29523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600" b="1" dirty="0" smtClean="0">
                <a:solidFill>
                  <a:srgbClr val="000099"/>
                </a:solidFill>
                <a:cs typeface="+mj-cs"/>
              </a:rPr>
              <a:t>בנקאות</a:t>
            </a:r>
            <a:r>
              <a:rPr lang="he-IL" sz="4000" b="1" dirty="0">
                <a:solidFill>
                  <a:srgbClr val="000099"/>
                </a:solidFill>
                <a:cs typeface="+mj-cs"/>
              </a:rPr>
              <a:t/>
            </a:r>
            <a:br>
              <a:rPr lang="he-IL" sz="4000" b="1" dirty="0">
                <a:solidFill>
                  <a:srgbClr val="000099"/>
                </a:solidFill>
                <a:cs typeface="+mj-cs"/>
              </a:rPr>
            </a:br>
            <a:endParaRPr lang="he-IL" sz="4000" b="1" dirty="0"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483768" y="5301208"/>
            <a:ext cx="4968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rgbClr val="000099"/>
                </a:solidFill>
                <a:cs typeface="+mj-cs"/>
              </a:rPr>
              <a:t>רגולציה – הוראות ניהול בנקאי תקין</a:t>
            </a:r>
            <a:endParaRPr lang="he-IL" sz="4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70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656184"/>
          </a:xfrm>
        </p:spPr>
        <p:txBody>
          <a:bodyPr/>
          <a:lstStyle/>
          <a:p>
            <a:r>
              <a:rPr lang="he-IL" sz="2800" b="1" dirty="0" smtClean="0">
                <a:solidFill>
                  <a:srgbClr val="000099"/>
                </a:solidFill>
              </a:rPr>
              <a:t>חוק הפיקוח של שירותים פיננסיים (ביטוח), </a:t>
            </a:r>
            <a:r>
              <a:rPr lang="he-IL" sz="2800" b="1" dirty="0">
                <a:solidFill>
                  <a:srgbClr val="000099"/>
                </a:solidFill>
              </a:rPr>
              <a:t>תשמ"א-1981</a:t>
            </a:r>
            <a:br>
              <a:rPr lang="he-IL" sz="2800" b="1" dirty="0">
                <a:solidFill>
                  <a:srgbClr val="000099"/>
                </a:solidFill>
              </a:rPr>
            </a:br>
            <a:r>
              <a:rPr lang="he-IL" sz="2800" b="1" dirty="0">
                <a:solidFill>
                  <a:srgbClr val="000099"/>
                </a:solidFill>
              </a:rPr>
              <a:t>חוק חוזה הביטוח, תשמ"א-1981</a:t>
            </a:r>
            <a:br>
              <a:rPr lang="he-IL" sz="2800" b="1" dirty="0">
                <a:solidFill>
                  <a:srgbClr val="000099"/>
                </a:solidFill>
              </a:rPr>
            </a:br>
            <a:r>
              <a:rPr lang="he-IL" sz="2800" b="1" dirty="0" smtClean="0">
                <a:solidFill>
                  <a:srgbClr val="000099"/>
                </a:solidFill>
              </a:rPr>
              <a:t/>
            </a:r>
            <a:br>
              <a:rPr lang="he-IL" sz="2800" b="1" dirty="0" smtClean="0">
                <a:solidFill>
                  <a:srgbClr val="000099"/>
                </a:solidFill>
              </a:rPr>
            </a:br>
            <a:r>
              <a:rPr lang="he-IL" sz="2800" b="1" dirty="0" smtClean="0">
                <a:solidFill>
                  <a:srgbClr val="000099"/>
                </a:solidFill>
              </a:rPr>
              <a:t>חוק החוזים (חלק כללי), תשל"ג-1973</a:t>
            </a:r>
            <a:br>
              <a:rPr lang="he-IL" sz="2800" b="1" dirty="0" smtClean="0">
                <a:solidFill>
                  <a:srgbClr val="000099"/>
                </a:solidFill>
              </a:rPr>
            </a:br>
            <a:r>
              <a:rPr lang="he-IL" sz="2800" b="1" dirty="0" smtClean="0">
                <a:solidFill>
                  <a:srgbClr val="000099"/>
                </a:solidFill>
              </a:rPr>
              <a:t>חוק החוזים (תרופות בשם הפרת חוזה), תשל"א-1970</a:t>
            </a:r>
            <a:endParaRPr lang="he-IL" sz="2800" b="1" dirty="0">
              <a:solidFill>
                <a:srgbClr val="000099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364235" y="692696"/>
            <a:ext cx="29523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600" b="1" dirty="0" smtClean="0">
                <a:solidFill>
                  <a:srgbClr val="000099"/>
                </a:solidFill>
                <a:cs typeface="+mj-cs"/>
              </a:rPr>
              <a:t>ביטוח</a:t>
            </a:r>
            <a:r>
              <a:rPr lang="he-IL" sz="4000" b="1" dirty="0">
                <a:solidFill>
                  <a:srgbClr val="000099"/>
                </a:solidFill>
                <a:cs typeface="+mj-cs"/>
              </a:rPr>
              <a:t/>
            </a:r>
            <a:br>
              <a:rPr lang="he-IL" sz="4000" b="1" dirty="0">
                <a:solidFill>
                  <a:srgbClr val="000099"/>
                </a:solidFill>
                <a:cs typeface="+mj-cs"/>
              </a:rPr>
            </a:br>
            <a:endParaRPr lang="he-IL" sz="4000" b="1" dirty="0"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112207" y="530120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rgbClr val="000099"/>
                </a:solidFill>
                <a:cs typeface="+mj-cs"/>
              </a:rPr>
              <a:t>רגולציה – חוזרי המפקח</a:t>
            </a:r>
            <a:endParaRPr lang="he-IL" sz="4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42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11760" y="1124744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תביעות עמלות</a:t>
            </a:r>
            <a:endParaRPr lang="he-IL" sz="2800" dirty="0"/>
          </a:p>
        </p:txBody>
      </p:sp>
      <p:sp>
        <p:nvSpPr>
          <p:cNvPr id="5" name="מלבן 4"/>
          <p:cNvSpPr/>
          <p:nvPr/>
        </p:nvSpPr>
        <p:spPr>
          <a:xfrm>
            <a:off x="1254646" y="2564904"/>
            <a:ext cx="6013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rgbClr val="000099"/>
                </a:solidFill>
              </a:rPr>
              <a:t>           תביעות חייבים</a:t>
            </a:r>
          </a:p>
          <a:p>
            <a:pPr algn="ctr"/>
            <a:endParaRPr lang="he-IL" sz="2800" b="1" dirty="0">
              <a:solidFill>
                <a:srgbClr val="000099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000099"/>
                </a:solidFill>
              </a:rPr>
              <a:t>תביעות חשבון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000099"/>
                </a:solidFill>
              </a:rPr>
              <a:t>תביעות הוצאה לפועל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536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1214"/>
            <a:ext cx="8504626" cy="12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772565" y="112474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חוק הבנקאות (שירות ללקוח), תשמ"א-1981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971600" y="242088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תביעות עמלות - תעריפון</a:t>
            </a:r>
            <a:endParaRPr lang="he-IL" sz="2800" dirty="0"/>
          </a:p>
        </p:txBody>
      </p:sp>
      <p:sp>
        <p:nvSpPr>
          <p:cNvPr id="5" name="מלבן 4"/>
          <p:cNvSpPr/>
          <p:nvPr/>
        </p:nvSpPr>
        <p:spPr>
          <a:xfrm>
            <a:off x="772565" y="5402907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יחידים ועסקים קטנים </a:t>
            </a:r>
            <a:r>
              <a:rPr lang="he-IL" sz="28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 עסקים גדולים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9972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956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4194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31" y="548680"/>
            <a:ext cx="3409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2826"/>
            <a:ext cx="34575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2007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628800"/>
            <a:ext cx="5156266" cy="49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260648"/>
            <a:ext cx="8964487" cy="710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857250" y="1484784"/>
            <a:ext cx="1876424" cy="953616"/>
          </a:xfrm>
          <a:prstGeom prst="rect">
            <a:avLst/>
          </a:prstGeom>
          <a:solidFill>
            <a:schemeClr val="accent1">
              <a:alpha val="32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2339752" y="260648"/>
            <a:ext cx="648072" cy="10801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3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59632" y="2672730"/>
            <a:ext cx="6922518" cy="2808312"/>
            <a:chOff x="1519089" y="419175"/>
            <a:chExt cx="6376357" cy="22286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19175"/>
              <a:ext cx="6347782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89" y="1638325"/>
              <a:ext cx="6345127" cy="100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68680" cy="11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6701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91962" y="4046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חוק הבנקאות (שירות ללקוח), תשמ"א-1981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-972616" y="2120841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תביעות עמלות - תעריפון</a:t>
            </a:r>
            <a:endParaRPr lang="he-IL" sz="2800" dirty="0"/>
          </a:p>
        </p:txBody>
      </p:sp>
      <p:sp>
        <p:nvSpPr>
          <p:cNvPr id="5" name="מלבן 4"/>
          <p:cNvSpPr/>
          <p:nvPr/>
        </p:nvSpPr>
        <p:spPr>
          <a:xfrm>
            <a:off x="464142" y="4205689"/>
            <a:ext cx="835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עמלת העברת משכורות</a:t>
            </a:r>
            <a:endParaRPr lang="he-IL" sz="2800" dirty="0"/>
          </a:p>
        </p:txBody>
      </p:sp>
      <p:sp>
        <p:nvSpPr>
          <p:cNvPr id="7" name="מלבן 6"/>
          <p:cNvSpPr/>
          <p:nvPr/>
        </p:nvSpPr>
        <p:spPr>
          <a:xfrm>
            <a:off x="489047" y="4686641"/>
            <a:ext cx="835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עמלת מכתב אזהרה – הודעה ראשונה</a:t>
            </a:r>
            <a:endParaRPr lang="he-IL" sz="2800" dirty="0"/>
          </a:p>
        </p:txBody>
      </p:sp>
      <p:sp>
        <p:nvSpPr>
          <p:cNvPr id="9" name="מלבן 8"/>
          <p:cNvSpPr/>
          <p:nvPr/>
        </p:nvSpPr>
        <p:spPr>
          <a:xfrm>
            <a:off x="298944" y="5210036"/>
            <a:ext cx="835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עמלת ליווי פיננסי</a:t>
            </a:r>
            <a:endParaRPr lang="he-IL" sz="2800" dirty="0"/>
          </a:p>
        </p:txBody>
      </p:sp>
      <p:sp>
        <p:nvSpPr>
          <p:cNvPr id="10" name="מלבן 9"/>
          <p:cNvSpPr/>
          <p:nvPr/>
        </p:nvSpPr>
        <p:spPr>
          <a:xfrm>
            <a:off x="921094" y="573325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99"/>
                </a:solidFill>
              </a:rPr>
              <a:t>עמלת הפקדת שיק דחוי</a:t>
            </a:r>
            <a:endParaRPr lang="he-I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41576"/>
            <a:ext cx="3226891" cy="25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7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40371" y="1592927"/>
            <a:ext cx="60138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rgbClr val="000099"/>
                </a:solidFill>
              </a:rPr>
              <a:t>           תביעות חייבים</a:t>
            </a:r>
          </a:p>
          <a:p>
            <a:pPr algn="ctr"/>
            <a:endParaRPr lang="he-IL" sz="2800" b="1" dirty="0" smtClean="0">
              <a:solidFill>
                <a:srgbClr val="000099"/>
              </a:solidFill>
            </a:endParaRPr>
          </a:p>
          <a:p>
            <a:pPr algn="ctr"/>
            <a:endParaRPr lang="he-IL" sz="2800" b="1" dirty="0">
              <a:solidFill>
                <a:srgbClr val="000099"/>
              </a:solidFill>
            </a:endParaRPr>
          </a:p>
          <a:p>
            <a:pPr algn="ctr"/>
            <a:endParaRPr lang="he-IL" sz="2800" b="1" dirty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000099"/>
                </a:solidFill>
              </a:rPr>
              <a:t>תביעות חשבון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000099"/>
                </a:solidFill>
              </a:rPr>
              <a:t>תביעות הוצאה לפועל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8930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6162177" cy="602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" y="-18504"/>
            <a:ext cx="9150780" cy="104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473278" y="1008262"/>
            <a:ext cx="2557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000099"/>
                </a:solidFill>
              </a:rPr>
              <a:t>הרגולטורים</a:t>
            </a:r>
            <a:endParaRPr lang="he-IL" sz="4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403648" y="692696"/>
            <a:ext cx="6365235" cy="1224136"/>
            <a:chOff x="1619672" y="692696"/>
            <a:chExt cx="5933187" cy="80013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692696"/>
              <a:ext cx="5933187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977462"/>
              <a:ext cx="619032" cy="51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1058319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95300"/>
            <a:ext cx="56769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7"/>
            <a:ext cx="80831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מציין מיקום תוכן 2"/>
          <p:cNvSpPr>
            <a:spLocks noGrp="1"/>
          </p:cNvSpPr>
          <p:nvPr>
            <p:ph idx="4294967295"/>
          </p:nvPr>
        </p:nvSpPr>
        <p:spPr>
          <a:xfrm>
            <a:off x="396081" y="764704"/>
            <a:ext cx="8229600" cy="7493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he-IL" b="1" dirty="0" smtClean="0">
                <a:solidFill>
                  <a:srgbClr val="000099"/>
                </a:solidFill>
              </a:rPr>
              <a:t>ענין אביעד - החלטת המפקח על הביטוח</a:t>
            </a:r>
          </a:p>
          <a:p>
            <a:pPr eaLnBrk="1" hangingPunct="1">
              <a:buFont typeface="Arial" pitchFamily="34" charset="0"/>
              <a:buNone/>
            </a:pPr>
            <a:endParaRPr lang="he-IL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e-IL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e-IL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e-IL" dirty="0" smtClean="0">
              <a:solidFill>
                <a:srgbClr val="000099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13" y="2276872"/>
            <a:ext cx="88566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קבוצה 1"/>
          <p:cNvGrpSpPr/>
          <p:nvPr/>
        </p:nvGrpSpPr>
        <p:grpSpPr>
          <a:xfrm>
            <a:off x="178338" y="4957619"/>
            <a:ext cx="8665407" cy="1584176"/>
            <a:chOff x="1" y="4179560"/>
            <a:chExt cx="8779832" cy="1543050"/>
          </a:xfrm>
          <a:noFill/>
        </p:grpSpPr>
        <p:pic>
          <p:nvPicPr>
            <p:cNvPr id="63491" name="תמונה 8" descr="image0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257" y="4179560"/>
              <a:ext cx="5184576" cy="1543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2" name="תמונה 7" descr="image0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21088"/>
              <a:ext cx="3635895" cy="914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89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מציין מיקום תוכן 2"/>
          <p:cNvSpPr>
            <a:spLocks noGrp="1"/>
          </p:cNvSpPr>
          <p:nvPr>
            <p:ph idx="4294967295"/>
          </p:nvPr>
        </p:nvSpPr>
        <p:spPr>
          <a:xfrm>
            <a:off x="396081" y="764704"/>
            <a:ext cx="8229600" cy="7493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he-IL" b="1" dirty="0" smtClean="0">
                <a:solidFill>
                  <a:srgbClr val="000099"/>
                </a:solidFill>
              </a:rPr>
              <a:t>ענין אביעד - החלטת המפקח על הביטוח</a:t>
            </a:r>
          </a:p>
          <a:p>
            <a:pPr eaLnBrk="1" hangingPunct="1">
              <a:buFont typeface="Arial" pitchFamily="34" charset="0"/>
              <a:buNone/>
            </a:pPr>
            <a:endParaRPr lang="he-IL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e-IL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e-IL" dirty="0" smtClean="0">
              <a:solidFill>
                <a:srgbClr val="000099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he-IL" dirty="0" smtClean="0">
              <a:solidFill>
                <a:srgbClr val="000099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13" y="2276872"/>
            <a:ext cx="88566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קבוצה 1"/>
          <p:cNvGrpSpPr/>
          <p:nvPr/>
        </p:nvGrpSpPr>
        <p:grpSpPr>
          <a:xfrm>
            <a:off x="178338" y="4957619"/>
            <a:ext cx="8665407" cy="1584176"/>
            <a:chOff x="1" y="4179560"/>
            <a:chExt cx="8779832" cy="1543050"/>
          </a:xfrm>
          <a:noFill/>
        </p:grpSpPr>
        <p:pic>
          <p:nvPicPr>
            <p:cNvPr id="63491" name="תמונה 8" descr="image0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257" y="4179560"/>
              <a:ext cx="5184576" cy="1543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2" name="תמונה 7" descr="image0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221088"/>
              <a:ext cx="3635895" cy="914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מלבן מעוגל 2"/>
          <p:cNvSpPr/>
          <p:nvPr/>
        </p:nvSpPr>
        <p:spPr>
          <a:xfrm>
            <a:off x="0" y="4572000"/>
            <a:ext cx="8952776" cy="1969795"/>
          </a:xfrm>
          <a:prstGeom prst="roundRect">
            <a:avLst/>
          </a:prstGeom>
          <a:solidFill>
            <a:srgbClr val="FF0000">
              <a:alpha val="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6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מציין מיקום תוכן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29600" cy="749300"/>
          </a:xfrm>
        </p:spPr>
        <p:txBody>
          <a:bodyPr/>
          <a:lstStyle/>
          <a:p>
            <a:pPr algn="ctr" eaLnBrk="1" hangingPunct="1">
              <a:buNone/>
            </a:pPr>
            <a:r>
              <a:rPr lang="he-IL" b="1" dirty="0" smtClean="0">
                <a:solidFill>
                  <a:srgbClr val="000099"/>
                </a:solidFill>
              </a:rPr>
              <a:t>סיכום – תביעות בתחום הבנקאות והביטוח</a:t>
            </a:r>
          </a:p>
          <a:p>
            <a:pPr algn="ctr" eaLnBrk="1" hangingPunct="1">
              <a:buFont typeface="Arial" pitchFamily="34" charset="0"/>
              <a:buNone/>
            </a:pPr>
            <a:endParaRPr lang="he-IL" b="1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endParaRPr lang="he-IL" b="1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endParaRPr lang="he-IL" b="1" dirty="0" smtClean="0">
              <a:solidFill>
                <a:srgbClr val="000099"/>
              </a:solidFill>
            </a:endParaRPr>
          </a:p>
        </p:txBody>
      </p:sp>
      <p:sp>
        <p:nvSpPr>
          <p:cNvPr id="37892" name="מציין מיקום תוכן 2"/>
          <p:cNvSpPr txBox="1">
            <a:spLocks/>
          </p:cNvSpPr>
          <p:nvPr/>
        </p:nvSpPr>
        <p:spPr bwMode="auto">
          <a:xfrm>
            <a:off x="539750" y="2852738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endParaRPr lang="he-IL" sz="32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 bwMode="auto">
          <a:xfrm>
            <a:off x="3884696" y="2319660"/>
            <a:ext cx="4114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e-IL" b="1" i="1" dirty="0" smtClean="0">
                <a:solidFill>
                  <a:srgbClr val="000099"/>
                </a:solidFill>
              </a:rPr>
              <a:t>תחום מורכב מקצועית</a:t>
            </a: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 bwMode="auto">
          <a:xfrm>
            <a:off x="-220935" y="3068960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e-IL" b="1" i="1" dirty="0" smtClean="0">
                <a:solidFill>
                  <a:srgbClr val="000099"/>
                </a:solidFill>
              </a:rPr>
              <a:t>תקיפת פרקטיקה</a:t>
            </a: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 bwMode="auto">
          <a:xfrm>
            <a:off x="-220935" y="3818260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e-IL" b="1" i="1" dirty="0" smtClean="0">
                <a:solidFill>
                  <a:srgbClr val="000099"/>
                </a:solidFill>
              </a:rPr>
              <a:t>סכומי כסף גבוהים</a:t>
            </a: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 bwMode="auto">
          <a:xfrm>
            <a:off x="-199628" y="4596110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e-IL" b="1" i="1" dirty="0" smtClean="0">
                <a:solidFill>
                  <a:srgbClr val="000099"/>
                </a:solidFill>
              </a:rPr>
              <a:t>משמעות עמדת רגולטור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מציין מיקום תוכן 2"/>
          <p:cNvSpPr>
            <a:spLocks noGrp="1"/>
          </p:cNvSpPr>
          <p:nvPr>
            <p:ph idx="4294967295"/>
          </p:nvPr>
        </p:nvSpPr>
        <p:spPr>
          <a:xfrm>
            <a:off x="930771" y="5517232"/>
            <a:ext cx="8229600" cy="749300"/>
          </a:xfrm>
        </p:spPr>
        <p:txBody>
          <a:bodyPr/>
          <a:lstStyle/>
          <a:p>
            <a:pPr algn="l" eaLnBrk="1" hangingPunct="1">
              <a:buFont typeface="Arial" pitchFamily="34" charset="0"/>
              <a:buNone/>
            </a:pPr>
            <a:r>
              <a:rPr lang="he-IL" sz="4400" b="1" dirty="0" smtClean="0">
                <a:solidFill>
                  <a:srgbClr val="000099"/>
                </a:solidFill>
              </a:rPr>
              <a:t>תודה</a:t>
            </a:r>
            <a:endParaRPr lang="he-IL" b="1" dirty="0" smtClean="0">
              <a:solidFill>
                <a:srgbClr val="000099"/>
              </a:solidFill>
            </a:endParaRPr>
          </a:p>
        </p:txBody>
      </p:sp>
      <p:sp>
        <p:nvSpPr>
          <p:cNvPr id="37892" name="מציין מיקום תוכן 2"/>
          <p:cNvSpPr txBox="1">
            <a:spLocks/>
          </p:cNvSpPr>
          <p:nvPr/>
        </p:nvSpPr>
        <p:spPr bwMode="auto">
          <a:xfrm>
            <a:off x="539750" y="2852738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endParaRPr lang="he-IL" sz="3200" b="1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52"/>
            <a:ext cx="7488831" cy="606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9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9" y="764704"/>
            <a:ext cx="90255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9" y="2276872"/>
            <a:ext cx="8974437" cy="24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136904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16394"/>
            <a:ext cx="8130916" cy="158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525864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554253" y="2708920"/>
            <a:ext cx="8145180" cy="3436088"/>
            <a:chOff x="827584" y="2657208"/>
            <a:chExt cx="7713132" cy="316602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383" y="2657208"/>
              <a:ext cx="7575333" cy="231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933793"/>
              <a:ext cx="7318185" cy="8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41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9" y="764704"/>
            <a:ext cx="90255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9" y="2276872"/>
            <a:ext cx="8974437" cy="24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323528" y="3789040"/>
            <a:ext cx="8496944" cy="1008112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33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9131</TotalTime>
  <Words>402</Words>
  <Application>Microsoft Office PowerPoint</Application>
  <PresentationFormat>‫הצגה על המסך (4:3)</PresentationFormat>
  <Paragraphs>133</Paragraphs>
  <Slides>47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ערכת נושא Office</vt:lpstr>
      <vt:lpstr>תובענות ייצוגיות בתחומי הבנקאות והביטוח</vt:lpstr>
      <vt:lpstr>צרכנות</vt:lpstr>
      <vt:lpstr>חוק הפיקוח של שירותים פיננסיים (ביטוח), תשמ"א-1981 חוק חוזה הביטוח, תשמ"א-1981  חוק החוזים (חלק כללי), תשל"ג-1973 חוק החוזים (תרופות בשם הפרת חוזה), תשל"א-1970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צרכנות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המשותף לענין יצחקי וענין אביעד</vt:lpstr>
      <vt:lpstr>התיישנות מקוצרת</vt:lpstr>
      <vt:lpstr>חוק הבנקאות (שירות ללקוח), תשמ"א-1981 כללי הבנקאות (שירות ללקוח), (עמלות), תשס"ח-2008  חוק החוזים (חלק כללי), תשל"ג-1973 חוק החוזים (תרופות בשם הפרת חוזה), תשל"א-1970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תובענות ייצוגיות בביטוח חיים   בעקבות רע"א 2128/09  (הפניקס נ' עמוסי)</dc:title>
  <dc:creator>Gil Ron</dc:creator>
  <cp:lastModifiedBy>HP</cp:lastModifiedBy>
  <cp:revision>128</cp:revision>
  <dcterms:created xsi:type="dcterms:W3CDTF">2012-08-30T13:04:35Z</dcterms:created>
  <dcterms:modified xsi:type="dcterms:W3CDTF">2019-07-21T05:25:31Z</dcterms:modified>
</cp:coreProperties>
</file>